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7"/>
  </p:notesMasterIdLst>
  <p:sldIdLst>
    <p:sldId id="256" r:id="rId2"/>
    <p:sldId id="273" r:id="rId3"/>
    <p:sldId id="257" r:id="rId4"/>
    <p:sldId id="267" r:id="rId5"/>
    <p:sldId id="280" r:id="rId6"/>
    <p:sldId id="282" r:id="rId7"/>
    <p:sldId id="283" r:id="rId8"/>
    <p:sldId id="276" r:id="rId9"/>
    <p:sldId id="258" r:id="rId10"/>
    <p:sldId id="270" r:id="rId11"/>
    <p:sldId id="279" r:id="rId12"/>
    <p:sldId id="278" r:id="rId13"/>
    <p:sldId id="284" r:id="rId14"/>
    <p:sldId id="260" r:id="rId15"/>
    <p:sldId id="261" r:id="rId16"/>
    <p:sldId id="262" r:id="rId17"/>
    <p:sldId id="272" r:id="rId18"/>
    <p:sldId id="286" r:id="rId19"/>
    <p:sldId id="264" r:id="rId20"/>
    <p:sldId id="383" r:id="rId21"/>
    <p:sldId id="384" r:id="rId22"/>
    <p:sldId id="265" r:id="rId23"/>
    <p:sldId id="382" r:id="rId24"/>
    <p:sldId id="26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 dirty="0"/>
            <a:t>基础知识：</a:t>
          </a:r>
          <a:r>
            <a:rPr lang="en-US" dirty="0"/>
            <a:t>1-6</a:t>
          </a:r>
          <a:r>
            <a:rPr lang="zh-CN" dirty="0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</a:t>
          </a:r>
          <a:r>
            <a:rPr lang="en-US" altLang="zh-CN" sz="2800" dirty="0"/>
            <a:t>    </a:t>
          </a:r>
          <a:r>
            <a:rPr lang="zh-CN" sz="2800" dirty="0"/>
            <a:t>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 custScaleX="114000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 custScaleX="113475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 dirty="0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2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4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3" presId="urn:microsoft.com/office/officeart/2005/8/layout/hList1"/>
    <dgm:cxn modelId="{8C02BD81-8A38-4405-BAC0-188F5A513539}" srcId="{21F53B6A-F85B-4FBA-B8DA-82F0F6A80F12}" destId="{70CA5CF3-7B64-4C94-898F-E246A8C3E1C4}" srcOrd="3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5A205FBF-DA86-4FFF-9A52-2B32018FEFB8}" type="presOf" srcId="{DE9370D8-C6FF-4D66-A41D-833F005F0C3D}" destId="{6A35ADD5-DBC5-4EF7-9624-899213330323}" srcOrd="0" destOrd="4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2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endParaRPr lang="zh-CN" sz="1200" dirty="0"/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r>
            <a:rPr lang="en-US" sz="28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NLU</a:t>
          </a:r>
          <a:endParaRPr lang="en-US" altLang="zh-CN" sz="28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r>
            <a:rPr lang="en-US" sz="2200" kern="1200" dirty="0"/>
            <a:t>Natural Language Understanding </a:t>
          </a:r>
          <a:endParaRPr lang="zh-CN" sz="2200" kern="1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r>
            <a:rPr lang="en-US" sz="2800" dirty="0"/>
            <a:t>NLG</a:t>
          </a:r>
          <a:endParaRPr lang="en-US" altLang="zh-CN" sz="2800" dirty="0"/>
        </a:p>
        <a:p>
          <a:r>
            <a:rPr lang="en-US" sz="2100" dirty="0"/>
            <a:t>Natural Language Generation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垃圾邮件过滤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1541" y="53157"/>
          <a:ext cx="5634323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基础知识：</a:t>
          </a:r>
          <a:r>
            <a:rPr lang="en-US" sz="4400" kern="1200" dirty="0"/>
            <a:t>1-6</a:t>
          </a:r>
          <a:r>
            <a:rPr lang="zh-CN" sz="4400" kern="1200" dirty="0"/>
            <a:t>章</a:t>
          </a:r>
        </a:p>
      </dsp:txBody>
      <dsp:txXfrm>
        <a:off x="1541" y="53157"/>
        <a:ext cx="5634323" cy="1267200"/>
      </dsp:txXfrm>
    </dsp:sp>
    <dsp:sp modelId="{4FB54597-E62E-45DE-8913-D9182A10E069}">
      <dsp:nvSpPr>
        <dsp:cNvPr id="0" name=""/>
        <dsp:cNvSpPr/>
      </dsp:nvSpPr>
      <dsp:spPr>
        <a:xfrm>
          <a:off x="14514" y="1320357"/>
          <a:ext cx="5608376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</a:t>
          </a:r>
          <a:r>
            <a:rPr lang="en-US" altLang="zh-CN" sz="2800" kern="1200" dirty="0"/>
            <a:t>    </a:t>
          </a:r>
          <a:r>
            <a:rPr lang="zh-CN" sz="2800" kern="1200" dirty="0"/>
            <a:t>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14514" y="1320357"/>
        <a:ext cx="5608376" cy="2294819"/>
      </dsp:txXfrm>
    </dsp:sp>
    <dsp:sp modelId="{2D038B59-D9A4-42F0-A210-75AA4086E952}">
      <dsp:nvSpPr>
        <dsp:cNvPr id="0" name=""/>
        <dsp:cNvSpPr/>
      </dsp:nvSpPr>
      <dsp:spPr>
        <a:xfrm>
          <a:off x="6327799" y="53157"/>
          <a:ext cx="4942389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基本技术：</a:t>
          </a:r>
          <a:r>
            <a:rPr lang="en-US" sz="4400" kern="1200"/>
            <a:t>7-9</a:t>
          </a:r>
          <a:r>
            <a:rPr lang="zh-CN" sz="4400" kern="1200"/>
            <a:t>章</a:t>
          </a:r>
        </a:p>
      </dsp:txBody>
      <dsp:txXfrm>
        <a:off x="6327799" y="53157"/>
        <a:ext cx="4942389" cy="1267200"/>
      </dsp:txXfrm>
    </dsp:sp>
    <dsp:sp modelId="{A9DD8349-9C30-48F0-BB53-A3BED481522B}">
      <dsp:nvSpPr>
        <dsp:cNvPr id="0" name=""/>
        <dsp:cNvSpPr/>
      </dsp:nvSpPr>
      <dsp:spPr>
        <a:xfrm>
          <a:off x="6327799" y="1320357"/>
          <a:ext cx="4942389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327799" y="1320357"/>
        <a:ext cx="4942389" cy="2294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246095"/>
          <a:ext cx="4715287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246095"/>
        <a:ext cx="4715287" cy="777600"/>
      </dsp:txXfrm>
    </dsp:sp>
    <dsp:sp modelId="{6A35ADD5-DBC5-4EF7-9624-899213330323}">
      <dsp:nvSpPr>
        <dsp:cNvPr id="0" name=""/>
        <dsp:cNvSpPr/>
      </dsp:nvSpPr>
      <dsp:spPr>
        <a:xfrm>
          <a:off x="0" y="1023695"/>
          <a:ext cx="4715287" cy="274225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人类使用的语言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人类交流和思维的主要工具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书面形式：文字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口头形式：语音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举例：汉语、英语等</a:t>
          </a:r>
        </a:p>
      </dsp:txBody>
      <dsp:txXfrm>
        <a:off x="0" y="1023695"/>
        <a:ext cx="4715287" cy="2742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涉及学科：语言学、计算机科学、数学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endParaRPr lang="zh-CN" sz="1200" kern="1200" dirty="0"/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r>
            <a:rPr lang="en-US" sz="28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NLU</a:t>
          </a:r>
          <a:endParaRPr lang="en-US" altLang="zh-CN" sz="28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r>
            <a:rPr lang="en-US" sz="2800" kern="1200" dirty="0"/>
            <a:t>NLG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clweb.org/portal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265379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29" y="2491318"/>
            <a:ext cx="5376769" cy="371091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灌水、盖楼、沙发、童鞋、盆友、驴友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喜大普奔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Awsl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xswl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ssfd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123D23-4F1D-4C48-8060-9700BB7F7A3F}"/>
              </a:ext>
            </a:extLst>
          </p:cNvPr>
          <p:cNvSpPr txBox="1"/>
          <p:nvPr/>
        </p:nvSpPr>
        <p:spPr>
          <a:xfrm>
            <a:off x="5707509" y="2231914"/>
            <a:ext cx="6096000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他说：“她这个人真有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funny</a:t>
            </a:r>
            <a:r>
              <a:rPr lang="zh-CN" altLang="en-US" dirty="0"/>
              <a:t>。”</a:t>
            </a:r>
          </a:p>
          <a:p>
            <a:endParaRPr lang="zh-CN" altLang="en-US" dirty="0"/>
          </a:p>
          <a:p>
            <a:r>
              <a:rPr lang="zh-CN" altLang="en-US" dirty="0"/>
              <a:t>她说：“他这个人也怪有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zh-CN" altLang="en-US" dirty="0"/>
              <a:t>的</a:t>
            </a:r>
            <a:r>
              <a:rPr lang="en-US" altLang="zh-CN" dirty="0"/>
              <a:t>funny</a:t>
            </a:r>
            <a:r>
              <a:rPr lang="zh-CN" altLang="en-US" dirty="0"/>
              <a:t>。”</a:t>
            </a:r>
          </a:p>
          <a:p>
            <a:endParaRPr lang="zh-CN" altLang="en-US" dirty="0"/>
          </a:p>
          <a:p>
            <a:r>
              <a:rPr lang="zh-CN" altLang="en-US" dirty="0"/>
              <a:t>人们以为他俩有了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wish</a:t>
            </a:r>
            <a:r>
              <a:rPr lang="zh-CN" altLang="en-US" dirty="0"/>
              <a:t>，就让他向她</a:t>
            </a:r>
            <a:r>
              <a:rPr lang="zh-CN" altLang="en-US" dirty="0">
                <a:highlight>
                  <a:srgbClr val="FFFF00"/>
                </a:highlight>
              </a:rPr>
              <a:t>意思意思</a:t>
            </a:r>
            <a:r>
              <a:rPr lang="en-US" altLang="zh-CN" dirty="0"/>
              <a:t>express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他急了：“我根本没那个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thought</a:t>
            </a:r>
            <a:r>
              <a:rPr lang="zh-CN" altLang="en-US" dirty="0"/>
              <a:t>！”</a:t>
            </a:r>
          </a:p>
          <a:p>
            <a:endParaRPr lang="zh-CN" altLang="en-US" dirty="0"/>
          </a:p>
          <a:p>
            <a:r>
              <a:rPr lang="zh-CN" altLang="en-US" dirty="0"/>
              <a:t>她也生气了：“你们这么说是什么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intention</a:t>
            </a:r>
            <a:r>
              <a:rPr lang="zh-CN" altLang="en-US" dirty="0"/>
              <a:t>？！”</a:t>
            </a:r>
          </a:p>
          <a:p>
            <a:endParaRPr lang="zh-CN" altLang="en-US" dirty="0"/>
          </a:p>
          <a:p>
            <a:r>
              <a:rPr lang="zh-CN" altLang="en-US" dirty="0"/>
              <a:t>有人觉得这个段子很有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funny</a:t>
            </a:r>
            <a:r>
              <a:rPr lang="zh-CN" altLang="en-US" dirty="0"/>
              <a:t>，但是也有人觉得这个段子并没有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sense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r"/>
            <a:r>
              <a:rPr lang="en-US" altLang="zh-CN" dirty="0"/>
              <a:t>-《</a:t>
            </a:r>
            <a:r>
              <a:rPr lang="zh-CN" altLang="en-US" dirty="0"/>
              <a:t>生活报</a:t>
            </a:r>
            <a:r>
              <a:rPr lang="en-US" altLang="zh-CN" dirty="0"/>
              <a:t>》</a:t>
            </a:r>
            <a:r>
              <a:rPr lang="zh-CN" altLang="en-US" dirty="0"/>
              <a:t> </a:t>
            </a:r>
            <a:r>
              <a:rPr lang="en-US" altLang="zh-CN" dirty="0"/>
              <a:t>1994.11.13 </a:t>
            </a:r>
            <a:r>
              <a:rPr lang="zh-CN" altLang="en-US" dirty="0"/>
              <a:t>第六版</a:t>
            </a:r>
          </a:p>
        </p:txBody>
      </p:sp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28" y="2306733"/>
            <a:ext cx="8392344" cy="337002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语言是没有规律的，或者说规律是错综复杂的。</a:t>
            </a:r>
          </a:p>
          <a:p>
            <a:r>
              <a:rPr lang="zh-CN" altLang="en-US" sz="2000" dirty="0"/>
              <a:t>语言是可以自由组合的，可以组合复杂的语言表达。</a:t>
            </a:r>
          </a:p>
          <a:p>
            <a:r>
              <a:rPr lang="zh-CN" altLang="en-US" sz="2000" dirty="0"/>
              <a:t>语言是一个开放集合，我们可以任意的发明创造一些新的表达方式。</a:t>
            </a:r>
          </a:p>
          <a:p>
            <a:r>
              <a:rPr lang="zh-CN" altLang="en-US" sz="2000" dirty="0"/>
              <a:t>语言需要联系到实践知识，有一定的知识依赖。</a:t>
            </a:r>
          </a:p>
          <a:p>
            <a:r>
              <a:rPr lang="zh-CN" altLang="en-US" sz="2000" dirty="0"/>
              <a:t>语言的使用要基于环境和上下文。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70691-3535-45BD-ABB7-001DE8D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0" y="4468238"/>
            <a:ext cx="4803637" cy="21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4662" y="4385718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63C90E4-7ED5-4A91-92F8-362872C1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5" y="2054313"/>
            <a:ext cx="8986532" cy="42338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5B90662-55D0-4A84-984E-E0E847AADA71}"/>
              </a:ext>
            </a:extLst>
          </p:cNvPr>
          <p:cNvSpPr txBox="1"/>
          <p:nvPr/>
        </p:nvSpPr>
        <p:spPr>
          <a:xfrm>
            <a:off x="1102469" y="6373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https://cloud.tencent.com/developer/article/1581666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DEA87D-D857-484B-ACBD-A0A454B910AB}"/>
              </a:ext>
            </a:extLst>
          </p:cNvPr>
          <p:cNvSpPr txBox="1"/>
          <p:nvPr/>
        </p:nvSpPr>
        <p:spPr>
          <a:xfrm>
            <a:off x="806451" y="2054876"/>
            <a:ext cx="528955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NLP</a:t>
            </a:r>
            <a:r>
              <a:rPr lang="zh-CN" altLang="en-US" sz="3200" b="1" dirty="0"/>
              <a:t>领域国际会议</a:t>
            </a:r>
            <a:endParaRPr lang="en-US" altLang="zh-CN" sz="3200" b="1" dirty="0"/>
          </a:p>
          <a:p>
            <a:endParaRPr lang="zh-CN" alt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EMNLP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NAACL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COLING </a:t>
            </a:r>
          </a:p>
          <a:p>
            <a:endParaRPr lang="en-US" altLang="zh-CN" dirty="0"/>
          </a:p>
          <a:p>
            <a:r>
              <a:rPr lang="zh-CN" altLang="en-US" dirty="0"/>
              <a:t>其中 </a:t>
            </a:r>
            <a:r>
              <a:rPr lang="en-US" altLang="zh-CN" dirty="0"/>
              <a:t>ACL</a:t>
            </a:r>
            <a:r>
              <a:rPr lang="zh-CN" altLang="en-US" dirty="0"/>
              <a:t>、</a:t>
            </a:r>
            <a:r>
              <a:rPr lang="en-US" altLang="zh-CN" dirty="0"/>
              <a:t>EMNLP</a:t>
            </a:r>
            <a:r>
              <a:rPr lang="zh-CN" altLang="en-US" dirty="0"/>
              <a:t>、</a:t>
            </a:r>
            <a:r>
              <a:rPr lang="en-US" altLang="zh-CN" dirty="0"/>
              <a:t>NAACL</a:t>
            </a:r>
            <a:r>
              <a:rPr lang="zh-CN" altLang="en-US" dirty="0"/>
              <a:t>均由 </a:t>
            </a:r>
            <a:r>
              <a:rPr lang="en-US" altLang="zh-CN" dirty="0"/>
              <a:t>ACL </a:t>
            </a:r>
            <a:r>
              <a:rPr lang="zh-CN" altLang="en-US" dirty="0"/>
              <a:t>举办。</a:t>
            </a:r>
            <a:endParaRPr lang="en-US" altLang="zh-CN" dirty="0"/>
          </a:p>
          <a:p>
            <a:r>
              <a:rPr lang="en-US" altLang="zh-CN" dirty="0"/>
              <a:t>ACL </a:t>
            </a:r>
            <a:r>
              <a:rPr lang="zh-CN" altLang="en-US" dirty="0"/>
              <a:t>是 </a:t>
            </a:r>
            <a:r>
              <a:rPr lang="en-US" altLang="zh-CN" dirty="0"/>
              <a:t>CCF </a:t>
            </a:r>
            <a:r>
              <a:rPr lang="zh-CN" altLang="en-US" dirty="0"/>
              <a:t>推荐</a:t>
            </a:r>
            <a:r>
              <a:rPr lang="en-US" altLang="zh-CN" dirty="0"/>
              <a:t>A</a:t>
            </a:r>
            <a:r>
              <a:rPr lang="zh-CN" altLang="en-US" dirty="0"/>
              <a:t>类国际学术会议，</a:t>
            </a:r>
            <a:endParaRPr lang="en-US" altLang="zh-CN" dirty="0"/>
          </a:p>
          <a:p>
            <a:r>
              <a:rPr lang="en-US" altLang="zh-CN" dirty="0"/>
              <a:t>EMNLP </a:t>
            </a:r>
            <a:r>
              <a:rPr lang="zh-CN" altLang="en-US" dirty="0"/>
              <a:t>和 </a:t>
            </a:r>
            <a:r>
              <a:rPr lang="en-US" altLang="zh-CN" dirty="0"/>
              <a:t>COLING 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类，</a:t>
            </a:r>
            <a:endParaRPr lang="en-US" altLang="zh-CN" dirty="0"/>
          </a:p>
          <a:p>
            <a:r>
              <a:rPr lang="en-US" altLang="zh-CN" dirty="0"/>
              <a:t>NAACL </a:t>
            </a:r>
            <a:r>
              <a:rPr lang="zh-CN" altLang="en-US" dirty="0"/>
              <a:t>则是</a:t>
            </a:r>
            <a:r>
              <a:rPr lang="en-US" altLang="zh-CN" dirty="0"/>
              <a:t>C</a:t>
            </a:r>
            <a:r>
              <a:rPr lang="zh-CN" altLang="en-US" dirty="0"/>
              <a:t>类。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90F655-4F44-456B-9C44-02B6026ED17A}"/>
              </a:ext>
            </a:extLst>
          </p:cNvPr>
          <p:cNvSpPr txBox="1"/>
          <p:nvPr/>
        </p:nvSpPr>
        <p:spPr>
          <a:xfrm>
            <a:off x="806450" y="6449492"/>
            <a:ext cx="43385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https://blog.csdn.net/weixin_34613450/article/details/86679630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88B37-E718-4D8C-9C15-75BCD485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285" y="3104525"/>
            <a:ext cx="3637715" cy="786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26122-C9D9-4E58-824D-F5170559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70" y="2511062"/>
            <a:ext cx="4500664" cy="9869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78BAEC-40CB-41E7-9EC3-0002F5A8E0BF}"/>
              </a:ext>
            </a:extLst>
          </p:cNvPr>
          <p:cNvSpPr txBox="1"/>
          <p:nvPr/>
        </p:nvSpPr>
        <p:spPr>
          <a:xfrm>
            <a:off x="6631570" y="3612442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http://www.cipsc.org.cn/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3C9323-80EC-4D3C-8D2D-531A301C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570" y="4267598"/>
            <a:ext cx="4572396" cy="102878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6700E01-B761-42FA-8DD8-108338194978}"/>
              </a:ext>
            </a:extLst>
          </p:cNvPr>
          <p:cNvSpPr txBox="1"/>
          <p:nvPr/>
        </p:nvSpPr>
        <p:spPr>
          <a:xfrm>
            <a:off x="6689936" y="5459101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http://jcip.cipsc.org.cn/CN/volumn/home.shtml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297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295337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机器是否具有智能？  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图灵测试（</a:t>
            </a:r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Turing</a:t>
            </a:r>
            <a:r>
              <a:rPr lang="zh-CN" alt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52E1E-DF50-4F84-9DD0-6DAC209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8" y="5042791"/>
            <a:ext cx="4054191" cy="13961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FDDE98-059C-4A8A-B548-99F11CDD7E21}"/>
              </a:ext>
            </a:extLst>
          </p:cNvPr>
          <p:cNvSpPr txBox="1"/>
          <p:nvPr/>
        </p:nvSpPr>
        <p:spPr>
          <a:xfrm>
            <a:off x="843064" y="3429000"/>
            <a:ext cx="5382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把一个人和一台机器隔开，人可以随意向电脑提问，进行多次测试后，如果人不能确定被测试者是人还是机器，那么这台机器就通过了测试，被认为具有人工智能。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DDADB-DA1B-41F1-A1A3-D1711117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58" y="1688860"/>
            <a:ext cx="4610100" cy="47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24400" y="889000"/>
            <a:ext cx="3187700" cy="5892800"/>
            <a:chOff x="3200400" y="889000"/>
            <a:chExt cx="3187700" cy="5892800"/>
          </a:xfrm>
        </p:grpSpPr>
        <p:sp>
          <p:nvSpPr>
            <p:cNvPr id="4" name="object 4"/>
            <p:cNvSpPr/>
            <p:nvPr/>
          </p:nvSpPr>
          <p:spPr>
            <a:xfrm>
              <a:off x="3835400" y="889000"/>
              <a:ext cx="1790700" cy="172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8100" y="2946400"/>
              <a:ext cx="1879600" cy="186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0400" y="1638300"/>
              <a:ext cx="736600" cy="2565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2950" y="2807500"/>
              <a:ext cx="571500" cy="1291590"/>
            </a:xfrm>
            <a:custGeom>
              <a:avLst/>
              <a:gdLst/>
              <a:ahLst/>
              <a:cxnLst/>
              <a:rect l="l" t="t" r="r" b="b"/>
              <a:pathLst>
                <a:path w="571500" h="1291589">
                  <a:moveTo>
                    <a:pt x="0" y="0"/>
                  </a:moveTo>
                  <a:lnTo>
                    <a:pt x="0" y="142862"/>
                  </a:lnTo>
                  <a:lnTo>
                    <a:pt x="839" y="203389"/>
                  </a:lnTo>
                  <a:lnTo>
                    <a:pt x="3333" y="263203"/>
                  </a:lnTo>
                  <a:lnTo>
                    <a:pt x="7442" y="322207"/>
                  </a:lnTo>
                  <a:lnTo>
                    <a:pt x="13129" y="380304"/>
                  </a:lnTo>
                  <a:lnTo>
                    <a:pt x="20353" y="437398"/>
                  </a:lnTo>
                  <a:lnTo>
                    <a:pt x="29078" y="493391"/>
                  </a:lnTo>
                  <a:lnTo>
                    <a:pt x="39264" y="548188"/>
                  </a:lnTo>
                  <a:lnTo>
                    <a:pt x="50873" y="601690"/>
                  </a:lnTo>
                  <a:lnTo>
                    <a:pt x="63867" y="653803"/>
                  </a:lnTo>
                  <a:lnTo>
                    <a:pt x="78206" y="704428"/>
                  </a:lnTo>
                  <a:lnTo>
                    <a:pt x="93853" y="753470"/>
                  </a:lnTo>
                  <a:lnTo>
                    <a:pt x="110769" y="800831"/>
                  </a:lnTo>
                  <a:lnTo>
                    <a:pt x="128915" y="846416"/>
                  </a:lnTo>
                  <a:lnTo>
                    <a:pt x="148253" y="890126"/>
                  </a:lnTo>
                  <a:lnTo>
                    <a:pt x="168745" y="931866"/>
                  </a:lnTo>
                  <a:lnTo>
                    <a:pt x="190351" y="971538"/>
                  </a:lnTo>
                  <a:lnTo>
                    <a:pt x="213034" y="1009046"/>
                  </a:lnTo>
                  <a:lnTo>
                    <a:pt x="236754" y="1044294"/>
                  </a:lnTo>
                  <a:lnTo>
                    <a:pt x="261474" y="1077185"/>
                  </a:lnTo>
                  <a:lnTo>
                    <a:pt x="287155" y="1107621"/>
                  </a:lnTo>
                  <a:lnTo>
                    <a:pt x="313758" y="1135506"/>
                  </a:lnTo>
                  <a:lnTo>
                    <a:pt x="369578" y="1183238"/>
                  </a:lnTo>
                  <a:lnTo>
                    <a:pt x="428625" y="1219606"/>
                  </a:lnTo>
                  <a:lnTo>
                    <a:pt x="428625" y="1291043"/>
                  </a:lnTo>
                  <a:lnTo>
                    <a:pt x="571500" y="1183474"/>
                  </a:lnTo>
                  <a:lnTo>
                    <a:pt x="428625" y="1005293"/>
                  </a:lnTo>
                  <a:lnTo>
                    <a:pt x="428625" y="1076731"/>
                  </a:lnTo>
                  <a:lnTo>
                    <a:pt x="398717" y="1060017"/>
                  </a:lnTo>
                  <a:lnTo>
                    <a:pt x="341245" y="1017873"/>
                  </a:lnTo>
                  <a:lnTo>
                    <a:pt x="287155" y="964751"/>
                  </a:lnTo>
                  <a:lnTo>
                    <a:pt x="261474" y="934315"/>
                  </a:lnTo>
                  <a:lnTo>
                    <a:pt x="236754" y="901425"/>
                  </a:lnTo>
                  <a:lnTo>
                    <a:pt x="213034" y="866178"/>
                  </a:lnTo>
                  <a:lnTo>
                    <a:pt x="190351" y="828669"/>
                  </a:lnTo>
                  <a:lnTo>
                    <a:pt x="168745" y="788997"/>
                  </a:lnTo>
                  <a:lnTo>
                    <a:pt x="148253" y="747257"/>
                  </a:lnTo>
                  <a:lnTo>
                    <a:pt x="128915" y="703547"/>
                  </a:lnTo>
                  <a:lnTo>
                    <a:pt x="110769" y="657963"/>
                  </a:lnTo>
                  <a:lnTo>
                    <a:pt x="93853" y="610601"/>
                  </a:lnTo>
                  <a:lnTo>
                    <a:pt x="78206" y="561560"/>
                  </a:lnTo>
                  <a:lnTo>
                    <a:pt x="63867" y="510934"/>
                  </a:lnTo>
                  <a:lnTo>
                    <a:pt x="50873" y="458822"/>
                  </a:lnTo>
                  <a:lnTo>
                    <a:pt x="39264" y="405319"/>
                  </a:lnTo>
                  <a:lnTo>
                    <a:pt x="29078" y="350523"/>
                  </a:lnTo>
                  <a:lnTo>
                    <a:pt x="20353" y="294530"/>
                  </a:lnTo>
                  <a:lnTo>
                    <a:pt x="13129" y="237437"/>
                  </a:lnTo>
                  <a:lnTo>
                    <a:pt x="7442" y="179341"/>
                  </a:lnTo>
                  <a:lnTo>
                    <a:pt x="3333" y="120338"/>
                  </a:lnTo>
                  <a:lnTo>
                    <a:pt x="839" y="6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2960" y="1695450"/>
              <a:ext cx="571500" cy="1183640"/>
            </a:xfrm>
            <a:custGeom>
              <a:avLst/>
              <a:gdLst/>
              <a:ahLst/>
              <a:cxnLst/>
              <a:rect l="l" t="t" r="r" b="b"/>
              <a:pathLst>
                <a:path w="571500" h="1183639">
                  <a:moveTo>
                    <a:pt x="571489" y="0"/>
                  </a:moveTo>
                  <a:lnTo>
                    <a:pt x="503537" y="7859"/>
                  </a:lnTo>
                  <a:lnTo>
                    <a:pt x="442747" y="28409"/>
                  </a:lnTo>
                  <a:lnTo>
                    <a:pt x="384474" y="60928"/>
                  </a:lnTo>
                  <a:lnTo>
                    <a:pt x="329042" y="104696"/>
                  </a:lnTo>
                  <a:lnTo>
                    <a:pt x="276779" y="158992"/>
                  </a:lnTo>
                  <a:lnTo>
                    <a:pt x="251937" y="189864"/>
                  </a:lnTo>
                  <a:lnTo>
                    <a:pt x="228009" y="223097"/>
                  </a:lnTo>
                  <a:lnTo>
                    <a:pt x="205036" y="258602"/>
                  </a:lnTo>
                  <a:lnTo>
                    <a:pt x="183058" y="296288"/>
                  </a:lnTo>
                  <a:lnTo>
                    <a:pt x="162116" y="336067"/>
                  </a:lnTo>
                  <a:lnTo>
                    <a:pt x="142252" y="377847"/>
                  </a:lnTo>
                  <a:lnTo>
                    <a:pt x="123504" y="421538"/>
                  </a:lnTo>
                  <a:lnTo>
                    <a:pt x="105915" y="467051"/>
                  </a:lnTo>
                  <a:lnTo>
                    <a:pt x="89525" y="514295"/>
                  </a:lnTo>
                  <a:lnTo>
                    <a:pt x="74374" y="563181"/>
                  </a:lnTo>
                  <a:lnTo>
                    <a:pt x="60504" y="613618"/>
                  </a:lnTo>
                  <a:lnTo>
                    <a:pt x="47955" y="665516"/>
                  </a:lnTo>
                  <a:lnTo>
                    <a:pt x="36767" y="718785"/>
                  </a:lnTo>
                  <a:lnTo>
                    <a:pt x="26982" y="773335"/>
                  </a:lnTo>
                  <a:lnTo>
                    <a:pt x="18640" y="829076"/>
                  </a:lnTo>
                  <a:lnTo>
                    <a:pt x="11781" y="885918"/>
                  </a:lnTo>
                  <a:lnTo>
                    <a:pt x="6447" y="943770"/>
                  </a:lnTo>
                  <a:lnTo>
                    <a:pt x="2679" y="1002544"/>
                  </a:lnTo>
                  <a:lnTo>
                    <a:pt x="516" y="1062148"/>
                  </a:lnTo>
                  <a:lnTo>
                    <a:pt x="0" y="1122492"/>
                  </a:lnTo>
                  <a:lnTo>
                    <a:pt x="1170" y="1183487"/>
                  </a:lnTo>
                  <a:lnTo>
                    <a:pt x="4117" y="1121296"/>
                  </a:lnTo>
                  <a:lnTo>
                    <a:pt x="8777" y="1060187"/>
                  </a:lnTo>
                  <a:lnTo>
                    <a:pt x="15101" y="1000250"/>
                  </a:lnTo>
                  <a:lnTo>
                    <a:pt x="23041" y="941574"/>
                  </a:lnTo>
                  <a:lnTo>
                    <a:pt x="32547" y="884247"/>
                  </a:lnTo>
                  <a:lnTo>
                    <a:pt x="43572" y="828359"/>
                  </a:lnTo>
                  <a:lnTo>
                    <a:pt x="56066" y="773998"/>
                  </a:lnTo>
                  <a:lnTo>
                    <a:pt x="69981" y="721254"/>
                  </a:lnTo>
                  <a:lnTo>
                    <a:pt x="85267" y="670215"/>
                  </a:lnTo>
                  <a:lnTo>
                    <a:pt x="101876" y="620971"/>
                  </a:lnTo>
                  <a:lnTo>
                    <a:pt x="119760" y="573611"/>
                  </a:lnTo>
                  <a:lnTo>
                    <a:pt x="138869" y="528223"/>
                  </a:lnTo>
                  <a:lnTo>
                    <a:pt x="159155" y="484896"/>
                  </a:lnTo>
                  <a:lnTo>
                    <a:pt x="180569" y="443720"/>
                  </a:lnTo>
                  <a:lnTo>
                    <a:pt x="203062" y="404783"/>
                  </a:lnTo>
                  <a:lnTo>
                    <a:pt x="226586" y="368175"/>
                  </a:lnTo>
                  <a:lnTo>
                    <a:pt x="251091" y="333984"/>
                  </a:lnTo>
                  <a:lnTo>
                    <a:pt x="276529" y="302299"/>
                  </a:lnTo>
                  <a:lnTo>
                    <a:pt x="302851" y="273210"/>
                  </a:lnTo>
                  <a:lnTo>
                    <a:pt x="357953" y="223172"/>
                  </a:lnTo>
                  <a:lnTo>
                    <a:pt x="416005" y="184584"/>
                  </a:lnTo>
                  <a:lnTo>
                    <a:pt x="476620" y="158157"/>
                  </a:lnTo>
                  <a:lnTo>
                    <a:pt x="539405" y="144602"/>
                  </a:lnTo>
                  <a:lnTo>
                    <a:pt x="571489" y="142875"/>
                  </a:lnTo>
                  <a:lnTo>
                    <a:pt x="571489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2950" y="1695450"/>
              <a:ext cx="571500" cy="2403475"/>
            </a:xfrm>
            <a:custGeom>
              <a:avLst/>
              <a:gdLst/>
              <a:ahLst/>
              <a:cxnLst/>
              <a:rect l="l" t="t" r="r" b="b"/>
              <a:pathLst>
                <a:path w="571500" h="2403475">
                  <a:moveTo>
                    <a:pt x="0" y="1112040"/>
                  </a:moveTo>
                  <a:lnTo>
                    <a:pt x="839" y="1172568"/>
                  </a:lnTo>
                  <a:lnTo>
                    <a:pt x="3333" y="1232382"/>
                  </a:lnTo>
                  <a:lnTo>
                    <a:pt x="7442" y="1291386"/>
                  </a:lnTo>
                  <a:lnTo>
                    <a:pt x="13128" y="1349484"/>
                  </a:lnTo>
                  <a:lnTo>
                    <a:pt x="20353" y="1406578"/>
                  </a:lnTo>
                  <a:lnTo>
                    <a:pt x="29078" y="1462572"/>
                  </a:lnTo>
                  <a:lnTo>
                    <a:pt x="39264" y="1517368"/>
                  </a:lnTo>
                  <a:lnTo>
                    <a:pt x="50872" y="1570872"/>
                  </a:lnTo>
                  <a:lnTo>
                    <a:pt x="63866" y="1622985"/>
                  </a:lnTo>
                  <a:lnTo>
                    <a:pt x="78205" y="1673610"/>
                  </a:lnTo>
                  <a:lnTo>
                    <a:pt x="93852" y="1722652"/>
                  </a:lnTo>
                  <a:lnTo>
                    <a:pt x="110767" y="1770014"/>
                  </a:lnTo>
                  <a:lnTo>
                    <a:pt x="128913" y="1815598"/>
                  </a:lnTo>
                  <a:lnTo>
                    <a:pt x="148251" y="1859309"/>
                  </a:lnTo>
                  <a:lnTo>
                    <a:pt x="168743" y="1901048"/>
                  </a:lnTo>
                  <a:lnTo>
                    <a:pt x="190349" y="1940721"/>
                  </a:lnTo>
                  <a:lnTo>
                    <a:pt x="213032" y="1978229"/>
                  </a:lnTo>
                  <a:lnTo>
                    <a:pt x="236753" y="2013476"/>
                  </a:lnTo>
                  <a:lnTo>
                    <a:pt x="261473" y="2046366"/>
                  </a:lnTo>
                  <a:lnTo>
                    <a:pt x="287154" y="2076802"/>
                  </a:lnTo>
                  <a:lnTo>
                    <a:pt x="313757" y="2104686"/>
                  </a:lnTo>
                  <a:lnTo>
                    <a:pt x="369577" y="2152416"/>
                  </a:lnTo>
                  <a:lnTo>
                    <a:pt x="428625" y="2188781"/>
                  </a:lnTo>
                  <a:lnTo>
                    <a:pt x="428625" y="2117341"/>
                  </a:lnTo>
                  <a:lnTo>
                    <a:pt x="571500" y="2295531"/>
                  </a:lnTo>
                  <a:lnTo>
                    <a:pt x="428625" y="2403091"/>
                  </a:lnTo>
                  <a:lnTo>
                    <a:pt x="428625" y="2331651"/>
                  </a:lnTo>
                  <a:lnTo>
                    <a:pt x="398717" y="2314937"/>
                  </a:lnTo>
                  <a:lnTo>
                    <a:pt x="341244" y="2272793"/>
                  </a:lnTo>
                  <a:lnTo>
                    <a:pt x="287154" y="2219672"/>
                  </a:lnTo>
                  <a:lnTo>
                    <a:pt x="261473" y="2189236"/>
                  </a:lnTo>
                  <a:lnTo>
                    <a:pt x="236753" y="2156346"/>
                  </a:lnTo>
                  <a:lnTo>
                    <a:pt x="213032" y="2121099"/>
                  </a:lnTo>
                  <a:lnTo>
                    <a:pt x="190349" y="2083591"/>
                  </a:lnTo>
                  <a:lnTo>
                    <a:pt x="168743" y="2043919"/>
                  </a:lnTo>
                  <a:lnTo>
                    <a:pt x="148251" y="2002180"/>
                  </a:lnTo>
                  <a:lnTo>
                    <a:pt x="128913" y="1958469"/>
                  </a:lnTo>
                  <a:lnTo>
                    <a:pt x="110767" y="1912885"/>
                  </a:lnTo>
                  <a:lnTo>
                    <a:pt x="93852" y="1865524"/>
                  </a:lnTo>
                  <a:lnTo>
                    <a:pt x="78205" y="1816483"/>
                  </a:lnTo>
                  <a:lnTo>
                    <a:pt x="63866" y="1765857"/>
                  </a:lnTo>
                  <a:lnTo>
                    <a:pt x="50872" y="1713745"/>
                  </a:lnTo>
                  <a:lnTo>
                    <a:pt x="39264" y="1660242"/>
                  </a:lnTo>
                  <a:lnTo>
                    <a:pt x="29078" y="1605446"/>
                  </a:lnTo>
                  <a:lnTo>
                    <a:pt x="20353" y="1549453"/>
                  </a:lnTo>
                  <a:lnTo>
                    <a:pt x="13128" y="1492360"/>
                  </a:lnTo>
                  <a:lnTo>
                    <a:pt x="7442" y="1434263"/>
                  </a:lnTo>
                  <a:lnTo>
                    <a:pt x="3333" y="1375260"/>
                  </a:lnTo>
                  <a:lnTo>
                    <a:pt x="839" y="1315447"/>
                  </a:lnTo>
                  <a:lnTo>
                    <a:pt x="0" y="1254920"/>
                  </a:lnTo>
                  <a:lnTo>
                    <a:pt x="0" y="1112040"/>
                  </a:lnTo>
                  <a:lnTo>
                    <a:pt x="904" y="1048937"/>
                  </a:lnTo>
                  <a:lnTo>
                    <a:pt x="3586" y="986757"/>
                  </a:lnTo>
                  <a:lnTo>
                    <a:pt x="7997" y="925594"/>
                  </a:lnTo>
                  <a:lnTo>
                    <a:pt x="14089" y="865543"/>
                  </a:lnTo>
                  <a:lnTo>
                    <a:pt x="21813" y="806697"/>
                  </a:lnTo>
                  <a:lnTo>
                    <a:pt x="31121" y="749149"/>
                  </a:lnTo>
                  <a:lnTo>
                    <a:pt x="41965" y="692995"/>
                  </a:lnTo>
                  <a:lnTo>
                    <a:pt x="54297" y="638327"/>
                  </a:lnTo>
                  <a:lnTo>
                    <a:pt x="68069" y="585240"/>
                  </a:lnTo>
                  <a:lnTo>
                    <a:pt x="83232" y="533827"/>
                  </a:lnTo>
                  <a:lnTo>
                    <a:pt x="99738" y="484183"/>
                  </a:lnTo>
                  <a:lnTo>
                    <a:pt x="117538" y="436401"/>
                  </a:lnTo>
                  <a:lnTo>
                    <a:pt x="136586" y="390575"/>
                  </a:lnTo>
                  <a:lnTo>
                    <a:pt x="156831" y="346800"/>
                  </a:lnTo>
                  <a:lnTo>
                    <a:pt x="178226" y="305168"/>
                  </a:lnTo>
                  <a:lnTo>
                    <a:pt x="200724" y="265773"/>
                  </a:lnTo>
                  <a:lnTo>
                    <a:pt x="224275" y="228711"/>
                  </a:lnTo>
                  <a:lnTo>
                    <a:pt x="248831" y="194074"/>
                  </a:lnTo>
                  <a:lnTo>
                    <a:pt x="274344" y="161956"/>
                  </a:lnTo>
                  <a:lnTo>
                    <a:pt x="300766" y="132452"/>
                  </a:lnTo>
                  <a:lnTo>
                    <a:pt x="328048" y="105654"/>
                  </a:lnTo>
                  <a:lnTo>
                    <a:pt x="385002" y="60557"/>
                  </a:lnTo>
                  <a:lnTo>
                    <a:pt x="444819" y="27415"/>
                  </a:lnTo>
                  <a:lnTo>
                    <a:pt x="507114" y="6978"/>
                  </a:lnTo>
                  <a:lnTo>
                    <a:pt x="571500" y="0"/>
                  </a:lnTo>
                  <a:lnTo>
                    <a:pt x="571500" y="142875"/>
                  </a:lnTo>
                  <a:lnTo>
                    <a:pt x="539416" y="144602"/>
                  </a:lnTo>
                  <a:lnTo>
                    <a:pt x="507777" y="149726"/>
                  </a:lnTo>
                  <a:lnTo>
                    <a:pt x="446029" y="169806"/>
                  </a:lnTo>
                  <a:lnTo>
                    <a:pt x="386648" y="202403"/>
                  </a:lnTo>
                  <a:lnTo>
                    <a:pt x="330023" y="246805"/>
                  </a:lnTo>
                  <a:lnTo>
                    <a:pt x="276543" y="302300"/>
                  </a:lnTo>
                  <a:lnTo>
                    <a:pt x="251105" y="333985"/>
                  </a:lnTo>
                  <a:lnTo>
                    <a:pt x="226600" y="368176"/>
                  </a:lnTo>
                  <a:lnTo>
                    <a:pt x="203077" y="404784"/>
                  </a:lnTo>
                  <a:lnTo>
                    <a:pt x="180584" y="443721"/>
                  </a:lnTo>
                  <a:lnTo>
                    <a:pt x="159170" y="484897"/>
                  </a:lnTo>
                  <a:lnTo>
                    <a:pt x="138884" y="528223"/>
                  </a:lnTo>
                  <a:lnTo>
                    <a:pt x="119774" y="573611"/>
                  </a:lnTo>
                  <a:lnTo>
                    <a:pt x="101890" y="620972"/>
                  </a:lnTo>
                  <a:lnTo>
                    <a:pt x="85281" y="670215"/>
                  </a:lnTo>
                  <a:lnTo>
                    <a:pt x="69994" y="721253"/>
                  </a:lnTo>
                  <a:lnTo>
                    <a:pt x="56079" y="773997"/>
                  </a:lnTo>
                  <a:lnTo>
                    <a:pt x="43584" y="828357"/>
                  </a:lnTo>
                  <a:lnTo>
                    <a:pt x="32559" y="884245"/>
                  </a:lnTo>
                  <a:lnTo>
                    <a:pt x="23052" y="941571"/>
                  </a:lnTo>
                  <a:lnTo>
                    <a:pt x="15112" y="1000246"/>
                  </a:lnTo>
                  <a:lnTo>
                    <a:pt x="8787" y="1060182"/>
                  </a:lnTo>
                  <a:lnTo>
                    <a:pt x="4127" y="1121290"/>
                  </a:lnTo>
                  <a:lnTo>
                    <a:pt x="1180" y="118348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4300" y="4978400"/>
              <a:ext cx="1803400" cy="1803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1500" y="3784600"/>
              <a:ext cx="736600" cy="2501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050" y="4993487"/>
              <a:ext cx="571500" cy="1189355"/>
            </a:xfrm>
            <a:custGeom>
              <a:avLst/>
              <a:gdLst/>
              <a:ahLst/>
              <a:cxnLst/>
              <a:rect l="l" t="t" r="r" b="b"/>
              <a:pathLst>
                <a:path w="571500" h="1189354">
                  <a:moveTo>
                    <a:pt x="570255" y="0"/>
                  </a:moveTo>
                  <a:lnTo>
                    <a:pt x="567251" y="60240"/>
                  </a:lnTo>
                  <a:lnTo>
                    <a:pt x="562521" y="119561"/>
                  </a:lnTo>
                  <a:lnTo>
                    <a:pt x="556111" y="177861"/>
                  </a:lnTo>
                  <a:lnTo>
                    <a:pt x="548063" y="235040"/>
                  </a:lnTo>
                  <a:lnTo>
                    <a:pt x="538423" y="290998"/>
                  </a:lnTo>
                  <a:lnTo>
                    <a:pt x="527235" y="345633"/>
                  </a:lnTo>
                  <a:lnTo>
                    <a:pt x="514542" y="398845"/>
                  </a:lnTo>
                  <a:lnTo>
                    <a:pt x="500388" y="450533"/>
                  </a:lnTo>
                  <a:lnTo>
                    <a:pt x="484819" y="500597"/>
                  </a:lnTo>
                  <a:lnTo>
                    <a:pt x="467877" y="548936"/>
                  </a:lnTo>
                  <a:lnTo>
                    <a:pt x="449608" y="595449"/>
                  </a:lnTo>
                  <a:lnTo>
                    <a:pt x="430055" y="640035"/>
                  </a:lnTo>
                  <a:lnTo>
                    <a:pt x="409263" y="682594"/>
                  </a:lnTo>
                  <a:lnTo>
                    <a:pt x="387275" y="723026"/>
                  </a:lnTo>
                  <a:lnTo>
                    <a:pt x="364136" y="761229"/>
                  </a:lnTo>
                  <a:lnTo>
                    <a:pt x="339889" y="797102"/>
                  </a:lnTo>
                  <a:lnTo>
                    <a:pt x="314580" y="830546"/>
                  </a:lnTo>
                  <a:lnTo>
                    <a:pt x="288252" y="861460"/>
                  </a:lnTo>
                  <a:lnTo>
                    <a:pt x="260949" y="889742"/>
                  </a:lnTo>
                  <a:lnTo>
                    <a:pt x="203596" y="938010"/>
                  </a:lnTo>
                  <a:lnTo>
                    <a:pt x="142875" y="974545"/>
                  </a:lnTo>
                  <a:lnTo>
                    <a:pt x="142875" y="903109"/>
                  </a:lnTo>
                  <a:lnTo>
                    <a:pt x="0" y="1080289"/>
                  </a:lnTo>
                  <a:lnTo>
                    <a:pt x="142875" y="1188858"/>
                  </a:lnTo>
                  <a:lnTo>
                    <a:pt x="142875" y="1117420"/>
                  </a:lnTo>
                  <a:lnTo>
                    <a:pt x="173181" y="1100948"/>
                  </a:lnTo>
                  <a:lnTo>
                    <a:pt x="231338" y="1059361"/>
                  </a:lnTo>
                  <a:lnTo>
                    <a:pt x="285967" y="1006910"/>
                  </a:lnTo>
                  <a:lnTo>
                    <a:pt x="311865" y="976860"/>
                  </a:lnTo>
                  <a:lnTo>
                    <a:pt x="336766" y="944391"/>
                  </a:lnTo>
                  <a:lnTo>
                    <a:pt x="360634" y="909604"/>
                  </a:lnTo>
                  <a:lnTo>
                    <a:pt x="383430" y="872597"/>
                  </a:lnTo>
                  <a:lnTo>
                    <a:pt x="405116" y="833469"/>
                  </a:lnTo>
                  <a:lnTo>
                    <a:pt x="425656" y="792321"/>
                  </a:lnTo>
                  <a:lnTo>
                    <a:pt x="445009" y="749250"/>
                  </a:lnTo>
                  <a:lnTo>
                    <a:pt x="463140" y="704356"/>
                  </a:lnTo>
                  <a:lnTo>
                    <a:pt x="480009" y="657739"/>
                  </a:lnTo>
                  <a:lnTo>
                    <a:pt x="495579" y="609497"/>
                  </a:lnTo>
                  <a:lnTo>
                    <a:pt x="509812" y="559731"/>
                  </a:lnTo>
                  <a:lnTo>
                    <a:pt x="522670" y="508538"/>
                  </a:lnTo>
                  <a:lnTo>
                    <a:pt x="534115" y="456018"/>
                  </a:lnTo>
                  <a:lnTo>
                    <a:pt x="544109" y="402271"/>
                  </a:lnTo>
                  <a:lnTo>
                    <a:pt x="552614" y="347395"/>
                  </a:lnTo>
                  <a:lnTo>
                    <a:pt x="559593" y="291490"/>
                  </a:lnTo>
                  <a:lnTo>
                    <a:pt x="565006" y="234655"/>
                  </a:lnTo>
                  <a:lnTo>
                    <a:pt x="568817" y="176990"/>
                  </a:lnTo>
                  <a:lnTo>
                    <a:pt x="570988" y="118592"/>
                  </a:lnTo>
                  <a:lnTo>
                    <a:pt x="571480" y="59562"/>
                  </a:lnTo>
                  <a:lnTo>
                    <a:pt x="570255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4050" y="3841750"/>
              <a:ext cx="571500" cy="1223645"/>
            </a:xfrm>
            <a:custGeom>
              <a:avLst/>
              <a:gdLst/>
              <a:ahLst/>
              <a:cxnLst/>
              <a:rect l="l" t="t" r="r" b="b"/>
              <a:pathLst>
                <a:path w="571500" h="1223645">
                  <a:moveTo>
                    <a:pt x="0" y="0"/>
                  </a:moveTo>
                  <a:lnTo>
                    <a:pt x="0" y="142875"/>
                  </a:lnTo>
                  <a:lnTo>
                    <a:pt x="32430" y="144585"/>
                  </a:lnTo>
                  <a:lnTo>
                    <a:pt x="64386" y="149654"/>
                  </a:lnTo>
                  <a:lnTo>
                    <a:pt x="126681" y="169507"/>
                  </a:lnTo>
                  <a:lnTo>
                    <a:pt x="186498" y="201703"/>
                  </a:lnTo>
                  <a:lnTo>
                    <a:pt x="243452" y="245513"/>
                  </a:lnTo>
                  <a:lnTo>
                    <a:pt x="297156" y="300208"/>
                  </a:lnTo>
                  <a:lnTo>
                    <a:pt x="322669" y="331409"/>
                  </a:lnTo>
                  <a:lnTo>
                    <a:pt x="347225" y="365057"/>
                  </a:lnTo>
                  <a:lnTo>
                    <a:pt x="370776" y="401062"/>
                  </a:lnTo>
                  <a:lnTo>
                    <a:pt x="393273" y="439331"/>
                  </a:lnTo>
                  <a:lnTo>
                    <a:pt x="414669" y="479775"/>
                  </a:lnTo>
                  <a:lnTo>
                    <a:pt x="434914" y="522301"/>
                  </a:lnTo>
                  <a:lnTo>
                    <a:pt x="453961" y="566819"/>
                  </a:lnTo>
                  <a:lnTo>
                    <a:pt x="471762" y="613237"/>
                  </a:lnTo>
                  <a:lnTo>
                    <a:pt x="488268" y="661464"/>
                  </a:lnTo>
                  <a:lnTo>
                    <a:pt x="503430" y="711410"/>
                  </a:lnTo>
                  <a:lnTo>
                    <a:pt x="517202" y="762981"/>
                  </a:lnTo>
                  <a:lnTo>
                    <a:pt x="529534" y="816089"/>
                  </a:lnTo>
                  <a:lnTo>
                    <a:pt x="540378" y="870641"/>
                  </a:lnTo>
                  <a:lnTo>
                    <a:pt x="549686" y="926545"/>
                  </a:lnTo>
                  <a:lnTo>
                    <a:pt x="557411" y="983712"/>
                  </a:lnTo>
                  <a:lnTo>
                    <a:pt x="563502" y="1042050"/>
                  </a:lnTo>
                  <a:lnTo>
                    <a:pt x="567913" y="1101467"/>
                  </a:lnTo>
                  <a:lnTo>
                    <a:pt x="570595" y="1161872"/>
                  </a:lnTo>
                  <a:lnTo>
                    <a:pt x="571500" y="1223175"/>
                  </a:lnTo>
                  <a:lnTo>
                    <a:pt x="571500" y="1080287"/>
                  </a:lnTo>
                  <a:lnTo>
                    <a:pt x="570595" y="1018986"/>
                  </a:lnTo>
                  <a:lnTo>
                    <a:pt x="567913" y="958581"/>
                  </a:lnTo>
                  <a:lnTo>
                    <a:pt x="563502" y="899166"/>
                  </a:lnTo>
                  <a:lnTo>
                    <a:pt x="557411" y="840829"/>
                  </a:lnTo>
                  <a:lnTo>
                    <a:pt x="549686" y="783663"/>
                  </a:lnTo>
                  <a:lnTo>
                    <a:pt x="540378" y="727759"/>
                  </a:lnTo>
                  <a:lnTo>
                    <a:pt x="529534" y="673208"/>
                  </a:lnTo>
                  <a:lnTo>
                    <a:pt x="517202" y="620102"/>
                  </a:lnTo>
                  <a:lnTo>
                    <a:pt x="503430" y="568530"/>
                  </a:lnTo>
                  <a:lnTo>
                    <a:pt x="488268" y="518586"/>
                  </a:lnTo>
                  <a:lnTo>
                    <a:pt x="471762" y="470359"/>
                  </a:lnTo>
                  <a:lnTo>
                    <a:pt x="453961" y="423941"/>
                  </a:lnTo>
                  <a:lnTo>
                    <a:pt x="434914" y="379424"/>
                  </a:lnTo>
                  <a:lnTo>
                    <a:pt x="414669" y="336898"/>
                  </a:lnTo>
                  <a:lnTo>
                    <a:pt x="393273" y="296455"/>
                  </a:lnTo>
                  <a:lnTo>
                    <a:pt x="370776" y="258185"/>
                  </a:lnTo>
                  <a:lnTo>
                    <a:pt x="347225" y="222181"/>
                  </a:lnTo>
                  <a:lnTo>
                    <a:pt x="322669" y="188533"/>
                  </a:lnTo>
                  <a:lnTo>
                    <a:pt x="297156" y="157332"/>
                  </a:lnTo>
                  <a:lnTo>
                    <a:pt x="270734" y="128670"/>
                  </a:lnTo>
                  <a:lnTo>
                    <a:pt x="215357" y="79327"/>
                  </a:lnTo>
                  <a:lnTo>
                    <a:pt x="156923" y="41233"/>
                  </a:lnTo>
                  <a:lnTo>
                    <a:pt x="95819" y="15117"/>
                  </a:lnTo>
                  <a:lnTo>
                    <a:pt x="32430" y="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34050" y="3841750"/>
              <a:ext cx="571500" cy="2340610"/>
            </a:xfrm>
            <a:custGeom>
              <a:avLst/>
              <a:gdLst/>
              <a:ahLst/>
              <a:cxnLst/>
              <a:rect l="l" t="t" r="r" b="b"/>
              <a:pathLst>
                <a:path w="571500" h="2340610">
                  <a:moveTo>
                    <a:pt x="571500" y="1223170"/>
                  </a:moveTo>
                  <a:lnTo>
                    <a:pt x="570595" y="1161868"/>
                  </a:lnTo>
                  <a:lnTo>
                    <a:pt x="567913" y="1101463"/>
                  </a:lnTo>
                  <a:lnTo>
                    <a:pt x="563502" y="1042046"/>
                  </a:lnTo>
                  <a:lnTo>
                    <a:pt x="557411" y="983709"/>
                  </a:lnTo>
                  <a:lnTo>
                    <a:pt x="549687" y="926542"/>
                  </a:lnTo>
                  <a:lnTo>
                    <a:pt x="540378" y="870638"/>
                  </a:lnTo>
                  <a:lnTo>
                    <a:pt x="529534" y="816086"/>
                  </a:lnTo>
                  <a:lnTo>
                    <a:pt x="517202" y="762979"/>
                  </a:lnTo>
                  <a:lnTo>
                    <a:pt x="503430" y="711408"/>
                  </a:lnTo>
                  <a:lnTo>
                    <a:pt x="488267" y="661463"/>
                  </a:lnTo>
                  <a:lnTo>
                    <a:pt x="471762" y="613236"/>
                  </a:lnTo>
                  <a:lnTo>
                    <a:pt x="453961" y="566818"/>
                  </a:lnTo>
                  <a:lnTo>
                    <a:pt x="434914" y="522300"/>
                  </a:lnTo>
                  <a:lnTo>
                    <a:pt x="414668" y="479774"/>
                  </a:lnTo>
                  <a:lnTo>
                    <a:pt x="393273" y="439331"/>
                  </a:lnTo>
                  <a:lnTo>
                    <a:pt x="370776" y="401061"/>
                  </a:lnTo>
                  <a:lnTo>
                    <a:pt x="347225" y="365057"/>
                  </a:lnTo>
                  <a:lnTo>
                    <a:pt x="322669" y="331409"/>
                  </a:lnTo>
                  <a:lnTo>
                    <a:pt x="297156" y="300208"/>
                  </a:lnTo>
                  <a:lnTo>
                    <a:pt x="270734" y="271546"/>
                  </a:lnTo>
                  <a:lnTo>
                    <a:pt x="215356" y="222203"/>
                  </a:lnTo>
                  <a:lnTo>
                    <a:pt x="156922" y="184109"/>
                  </a:lnTo>
                  <a:lnTo>
                    <a:pt x="95818" y="157993"/>
                  </a:lnTo>
                  <a:lnTo>
                    <a:pt x="32430" y="144586"/>
                  </a:lnTo>
                  <a:lnTo>
                    <a:pt x="0" y="142876"/>
                  </a:lnTo>
                  <a:lnTo>
                    <a:pt x="0" y="0"/>
                  </a:lnTo>
                  <a:lnTo>
                    <a:pt x="64385" y="6779"/>
                  </a:lnTo>
                  <a:lnTo>
                    <a:pt x="126680" y="26632"/>
                  </a:lnTo>
                  <a:lnTo>
                    <a:pt x="186497" y="58828"/>
                  </a:lnTo>
                  <a:lnTo>
                    <a:pt x="243451" y="102638"/>
                  </a:lnTo>
                  <a:lnTo>
                    <a:pt x="297156" y="157332"/>
                  </a:lnTo>
                  <a:lnTo>
                    <a:pt x="322669" y="188532"/>
                  </a:lnTo>
                  <a:lnTo>
                    <a:pt x="347225" y="222181"/>
                  </a:lnTo>
                  <a:lnTo>
                    <a:pt x="370776" y="258185"/>
                  </a:lnTo>
                  <a:lnTo>
                    <a:pt x="393273" y="296454"/>
                  </a:lnTo>
                  <a:lnTo>
                    <a:pt x="414668" y="336898"/>
                  </a:lnTo>
                  <a:lnTo>
                    <a:pt x="434914" y="379424"/>
                  </a:lnTo>
                  <a:lnTo>
                    <a:pt x="453961" y="423941"/>
                  </a:lnTo>
                  <a:lnTo>
                    <a:pt x="471762" y="470359"/>
                  </a:lnTo>
                  <a:lnTo>
                    <a:pt x="488267" y="518586"/>
                  </a:lnTo>
                  <a:lnTo>
                    <a:pt x="503430" y="568530"/>
                  </a:lnTo>
                  <a:lnTo>
                    <a:pt x="517202" y="620102"/>
                  </a:lnTo>
                  <a:lnTo>
                    <a:pt x="529534" y="673209"/>
                  </a:lnTo>
                  <a:lnTo>
                    <a:pt x="540378" y="727760"/>
                  </a:lnTo>
                  <a:lnTo>
                    <a:pt x="549687" y="783664"/>
                  </a:lnTo>
                  <a:lnTo>
                    <a:pt x="557411" y="840830"/>
                  </a:lnTo>
                  <a:lnTo>
                    <a:pt x="563502" y="899167"/>
                  </a:lnTo>
                  <a:lnTo>
                    <a:pt x="567913" y="958584"/>
                  </a:lnTo>
                  <a:lnTo>
                    <a:pt x="570595" y="1018988"/>
                  </a:lnTo>
                  <a:lnTo>
                    <a:pt x="571500" y="1080290"/>
                  </a:lnTo>
                  <a:lnTo>
                    <a:pt x="571500" y="1223170"/>
                  </a:lnTo>
                  <a:lnTo>
                    <a:pt x="570589" y="1284404"/>
                  </a:lnTo>
                  <a:lnTo>
                    <a:pt x="567885" y="1344882"/>
                  </a:lnTo>
                  <a:lnTo>
                    <a:pt x="563432" y="1404497"/>
                  </a:lnTo>
                  <a:lnTo>
                    <a:pt x="557273" y="1463144"/>
                  </a:lnTo>
                  <a:lnTo>
                    <a:pt x="549451" y="1520717"/>
                  </a:lnTo>
                  <a:lnTo>
                    <a:pt x="540011" y="1577108"/>
                  </a:lnTo>
                  <a:lnTo>
                    <a:pt x="528995" y="1632213"/>
                  </a:lnTo>
                  <a:lnTo>
                    <a:pt x="516448" y="1685924"/>
                  </a:lnTo>
                  <a:lnTo>
                    <a:pt x="502412" y="1738136"/>
                  </a:lnTo>
                  <a:lnTo>
                    <a:pt x="486931" y="1788742"/>
                  </a:lnTo>
                  <a:lnTo>
                    <a:pt x="470050" y="1837637"/>
                  </a:lnTo>
                  <a:lnTo>
                    <a:pt x="451810" y="1884713"/>
                  </a:lnTo>
                  <a:lnTo>
                    <a:pt x="432257" y="1929865"/>
                  </a:lnTo>
                  <a:lnTo>
                    <a:pt x="411432" y="1972987"/>
                  </a:lnTo>
                  <a:lnTo>
                    <a:pt x="389381" y="2013972"/>
                  </a:lnTo>
                  <a:lnTo>
                    <a:pt x="366145" y="2052714"/>
                  </a:lnTo>
                  <a:lnTo>
                    <a:pt x="341770" y="2089107"/>
                  </a:lnTo>
                  <a:lnTo>
                    <a:pt x="316298" y="2123044"/>
                  </a:lnTo>
                  <a:lnTo>
                    <a:pt x="289773" y="2154420"/>
                  </a:lnTo>
                  <a:lnTo>
                    <a:pt x="262239" y="2183129"/>
                  </a:lnTo>
                  <a:lnTo>
                    <a:pt x="233738" y="2209063"/>
                  </a:lnTo>
                  <a:lnTo>
                    <a:pt x="174012" y="2252185"/>
                  </a:lnTo>
                  <a:lnTo>
                    <a:pt x="142875" y="2269161"/>
                  </a:lnTo>
                  <a:lnTo>
                    <a:pt x="142876" y="2340601"/>
                  </a:lnTo>
                  <a:lnTo>
                    <a:pt x="0" y="2232031"/>
                  </a:lnTo>
                  <a:lnTo>
                    <a:pt x="142876" y="2054851"/>
                  </a:lnTo>
                  <a:lnTo>
                    <a:pt x="142876" y="2126281"/>
                  </a:lnTo>
                  <a:lnTo>
                    <a:pt x="173635" y="2109531"/>
                  </a:lnTo>
                  <a:lnTo>
                    <a:pt x="232716" y="2067029"/>
                  </a:lnTo>
                  <a:lnTo>
                    <a:pt x="288251" y="2013197"/>
                  </a:lnTo>
                  <a:lnTo>
                    <a:pt x="314579" y="1982284"/>
                  </a:lnTo>
                  <a:lnTo>
                    <a:pt x="339888" y="1948840"/>
                  </a:lnTo>
                  <a:lnTo>
                    <a:pt x="364134" y="1912967"/>
                  </a:lnTo>
                  <a:lnTo>
                    <a:pt x="387273" y="1874764"/>
                  </a:lnTo>
                  <a:lnTo>
                    <a:pt x="409260" y="1834332"/>
                  </a:lnTo>
                  <a:lnTo>
                    <a:pt x="430052" y="1791773"/>
                  </a:lnTo>
                  <a:lnTo>
                    <a:pt x="449605" y="1747186"/>
                  </a:lnTo>
                  <a:lnTo>
                    <a:pt x="467874" y="1700673"/>
                  </a:lnTo>
                  <a:lnTo>
                    <a:pt x="484815" y="1652334"/>
                  </a:lnTo>
                  <a:lnTo>
                    <a:pt x="500384" y="1602270"/>
                  </a:lnTo>
                  <a:lnTo>
                    <a:pt x="514537" y="1550581"/>
                  </a:lnTo>
                  <a:lnTo>
                    <a:pt x="527230" y="1497369"/>
                  </a:lnTo>
                  <a:lnTo>
                    <a:pt x="538419" y="1442733"/>
                  </a:lnTo>
                  <a:lnTo>
                    <a:pt x="548059" y="1386775"/>
                  </a:lnTo>
                  <a:lnTo>
                    <a:pt x="556106" y="1329595"/>
                  </a:lnTo>
                  <a:lnTo>
                    <a:pt x="562516" y="1271293"/>
                  </a:lnTo>
                  <a:lnTo>
                    <a:pt x="567246" y="1211972"/>
                  </a:lnTo>
                  <a:lnTo>
                    <a:pt x="570250" y="115173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78387" y="254988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理解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5477" y="473555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生成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93987" y="2214568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 err="1">
                <a:latin typeface="UKIJ CJK"/>
                <a:cs typeface="UKIJ CJK"/>
              </a:rPr>
              <a:t>词法分析</a:t>
            </a:r>
            <a:r>
              <a:rPr sz="2400" dirty="0">
                <a:latin typeface="UKIJ CJK"/>
                <a:cs typeface="UKIJ CJK"/>
              </a:rPr>
              <a:t>  句法分析 篇章分析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94700" y="4328529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>
                <a:latin typeface="UKIJ CJK"/>
                <a:cs typeface="UKIJ CJK"/>
              </a:rPr>
              <a:t>语言模型 </a:t>
            </a:r>
            <a:r>
              <a:rPr sz="2400" dirty="0" err="1">
                <a:latin typeface="UKIJ CJK"/>
                <a:cs typeface="UKIJ CJK"/>
              </a:rPr>
              <a:t>机器翻译</a:t>
            </a:r>
            <a:r>
              <a:rPr sz="2400" dirty="0">
                <a:latin typeface="UKIJ CJK"/>
                <a:cs typeface="UKIJ CJK"/>
              </a:rPr>
              <a:t> </a:t>
            </a:r>
            <a:r>
              <a:rPr sz="2400" dirty="0" err="1">
                <a:latin typeface="UKIJ CJK"/>
                <a:cs typeface="UKIJ CJK"/>
              </a:rPr>
              <a:t>问答系统</a:t>
            </a:r>
            <a:endParaRPr sz="2400" dirty="0">
              <a:latin typeface="UKIJ CJK"/>
              <a:cs typeface="UKIJ CJK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B66C60-856E-4658-960F-F5F1B2B47BAB}"/>
              </a:ext>
            </a:extLst>
          </p:cNvPr>
          <p:cNvSpPr txBox="1"/>
          <p:nvPr/>
        </p:nvSpPr>
        <p:spPr>
          <a:xfrm>
            <a:off x="522322" y="8840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自然语言处理任务</a:t>
            </a:r>
          </a:p>
        </p:txBody>
      </p:sp>
    </p:spTree>
    <p:extLst>
      <p:ext uri="{BB962C8B-B14F-4D97-AF65-F5344CB8AC3E}">
        <p14:creationId xmlns:p14="http://schemas.microsoft.com/office/powerpoint/2010/main" val="91386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220765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941035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91326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D83374-45F8-4489-B66C-E21D6F99D2D0}"/>
              </a:ext>
            </a:extLst>
          </p:cNvPr>
          <p:cNvSpPr txBox="1"/>
          <p:nvPr/>
        </p:nvSpPr>
        <p:spPr>
          <a:xfrm>
            <a:off x="140178" y="61787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比尔</a:t>
            </a:r>
            <a:r>
              <a:rPr lang="en-US" altLang="zh-CN" dirty="0"/>
              <a:t>·</a:t>
            </a:r>
            <a:r>
              <a:rPr lang="zh-CN" altLang="en-US" dirty="0"/>
              <a:t>盖茨：「语言理解是人工智能皇冠上的明珠」</a:t>
            </a:r>
          </a:p>
        </p:txBody>
      </p:sp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080666" y="2859055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721</TotalTime>
  <Words>1127</Words>
  <Application>Microsoft Office PowerPoint</Application>
  <PresentationFormat>宽屏</PresentationFormat>
  <Paragraphs>238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Noto Sans CJK JP Medium</vt:lpstr>
      <vt:lpstr>UKIJ CJK</vt:lpstr>
      <vt:lpstr>等线</vt:lpstr>
      <vt:lpstr>等线 Light</vt:lpstr>
      <vt:lpstr>Microsoft YaHei</vt:lpstr>
      <vt:lpstr>Microsoft YaHei</vt:lpstr>
      <vt:lpstr>Arial</vt:lpstr>
      <vt:lpstr>Franklin Gothic Book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1.6 自然语言处理的基本方法及其发展</vt:lpstr>
      <vt:lpstr>1.7 学科现状</vt:lpstr>
      <vt:lpstr>PowerPoint 演示文稿</vt:lpstr>
      <vt:lpstr>PowerPoint 演示文稿</vt:lpstr>
      <vt:lpstr>1.8 语言、思维和理解</vt:lpstr>
      <vt:lpstr>PowerPoint 演示文稿</vt:lpstr>
      <vt:lpstr>1.9 本书结构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101</cp:revision>
  <dcterms:created xsi:type="dcterms:W3CDTF">2020-06-27T17:50:52Z</dcterms:created>
  <dcterms:modified xsi:type="dcterms:W3CDTF">2020-09-21T08:38:50Z</dcterms:modified>
</cp:coreProperties>
</file>